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78" r:id="rId2"/>
    <p:sldId id="276" r:id="rId3"/>
    <p:sldId id="282" r:id="rId4"/>
    <p:sldId id="284" r:id="rId5"/>
    <p:sldId id="286" r:id="rId6"/>
    <p:sldId id="285" r:id="rId7"/>
    <p:sldId id="283" r:id="rId8"/>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on.levesque@association-espaces.org" initials="m" lastIdx="1" clrIdx="0">
    <p:extLst>
      <p:ext uri="{19B8F6BF-5375-455C-9EA6-DF929625EA0E}">
        <p15:presenceInfo xmlns:p15="http://schemas.microsoft.com/office/powerpoint/2012/main" userId="c035884e0540080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32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94636" autoAdjust="0"/>
  </p:normalViewPr>
  <p:slideViewPr>
    <p:cSldViewPr>
      <p:cViewPr varScale="1">
        <p:scale>
          <a:sx n="100" d="100"/>
          <a:sy n="100" d="100"/>
        </p:scale>
        <p:origin x="94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522B2220-22FC-4A30-903F-009C0FF82A00}" type="datetimeFigureOut">
              <a:rPr lang="fr-FR" smtClean="0"/>
              <a:pPr/>
              <a:t>26/05/2020</a:t>
            </a:fld>
            <a:endParaRPr lang="fr-FR"/>
          </a:p>
        </p:txBody>
      </p:sp>
      <p:sp>
        <p:nvSpPr>
          <p:cNvPr id="4" name="Espace réservé du pied de page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06CCDAB5-54E8-4BF5-A549-2B4B50EA9A3D}" type="slidenum">
              <a:rPr lang="fr-FR" smtClean="0"/>
              <a:pPr/>
              <a:t>‹N°›</a:t>
            </a:fld>
            <a:endParaRPr lang="fr-FR"/>
          </a:p>
        </p:txBody>
      </p:sp>
    </p:spTree>
    <p:extLst>
      <p:ext uri="{BB962C8B-B14F-4D97-AF65-F5344CB8AC3E}">
        <p14:creationId xmlns:p14="http://schemas.microsoft.com/office/powerpoint/2010/main" val="33308133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7EC83DA-85B6-436D-95E8-183BADCDBCFF}" type="datetimeFigureOut">
              <a:rPr lang="fr-FR" smtClean="0"/>
              <a:pPr/>
              <a:t>26/05/2020</a:t>
            </a:fld>
            <a:endParaRPr lang="fr-FR"/>
          </a:p>
        </p:txBody>
      </p:sp>
      <p:sp>
        <p:nvSpPr>
          <p:cNvPr id="4" name="Espace réservé de l'image des diapositives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3CABDBE-CAE3-4053-A294-6377B28E5DB6}" type="slidenum">
              <a:rPr lang="fr-FR" smtClean="0"/>
              <a:pPr/>
              <a:t>‹N°›</a:t>
            </a:fld>
            <a:endParaRPr lang="fr-FR"/>
          </a:p>
        </p:txBody>
      </p:sp>
    </p:spTree>
    <p:extLst>
      <p:ext uri="{BB962C8B-B14F-4D97-AF65-F5344CB8AC3E}">
        <p14:creationId xmlns:p14="http://schemas.microsoft.com/office/powerpoint/2010/main" val="2908834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3CABDBE-CAE3-4053-A294-6377B28E5DB6}" type="slidenum">
              <a:rPr lang="fr-FR" smtClean="0"/>
              <a:pPr/>
              <a:t>1</a:t>
            </a:fld>
            <a:endParaRPr lang="fr-FR"/>
          </a:p>
        </p:txBody>
      </p:sp>
    </p:spTree>
    <p:extLst>
      <p:ext uri="{BB962C8B-B14F-4D97-AF65-F5344CB8AC3E}">
        <p14:creationId xmlns:p14="http://schemas.microsoft.com/office/powerpoint/2010/main" val="3505184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17B30AC9-3868-4C6F-845B-FDB8F0B439B3}" type="datetimeFigureOut">
              <a:rPr lang="fr-FR" smtClean="0"/>
              <a:pPr/>
              <a:t>26/05/2020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77D7BF-2FBD-4137-9D5D-2413E0AD41B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7B30AC9-3868-4C6F-845B-FDB8F0B439B3}" type="datetimeFigureOut">
              <a:rPr lang="fr-FR" smtClean="0"/>
              <a:pPr/>
              <a:t>26/05/2020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77D7BF-2FBD-4137-9D5D-2413E0AD41B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7B30AC9-3868-4C6F-845B-FDB8F0B439B3}" type="datetimeFigureOut">
              <a:rPr lang="fr-FR" smtClean="0"/>
              <a:pPr/>
              <a:t>26/05/2020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77D7BF-2FBD-4137-9D5D-2413E0AD41B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7B30AC9-3868-4C6F-845B-FDB8F0B439B3}" type="datetimeFigureOut">
              <a:rPr lang="fr-FR" smtClean="0"/>
              <a:pPr/>
              <a:t>26/05/2020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77D7BF-2FBD-4137-9D5D-2413E0AD41B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17B30AC9-3868-4C6F-845B-FDB8F0B439B3}" type="datetimeFigureOut">
              <a:rPr lang="fr-FR" smtClean="0"/>
              <a:pPr/>
              <a:t>26/05/2020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77D7BF-2FBD-4137-9D5D-2413E0AD41B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17B30AC9-3868-4C6F-845B-FDB8F0B439B3}" type="datetimeFigureOut">
              <a:rPr lang="fr-FR" smtClean="0"/>
              <a:pPr/>
              <a:t>26/05/2020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77D7BF-2FBD-4137-9D5D-2413E0AD41B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7B30AC9-3868-4C6F-845B-FDB8F0B439B3}" type="datetimeFigureOut">
              <a:rPr lang="fr-FR" smtClean="0"/>
              <a:pPr/>
              <a:t>26/05/2020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D77D7BF-2FBD-4137-9D5D-2413E0AD41B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17B30AC9-3868-4C6F-845B-FDB8F0B439B3}" type="datetimeFigureOut">
              <a:rPr lang="fr-FR" smtClean="0"/>
              <a:pPr/>
              <a:t>26/05/2020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D77D7BF-2FBD-4137-9D5D-2413E0AD41B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7B30AC9-3868-4C6F-845B-FDB8F0B439B3}" type="datetimeFigureOut">
              <a:rPr lang="fr-FR" smtClean="0"/>
              <a:pPr/>
              <a:t>26/05/2020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D77D7BF-2FBD-4137-9D5D-2413E0AD41B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17B30AC9-3868-4C6F-845B-FDB8F0B439B3}" type="datetimeFigureOut">
              <a:rPr lang="fr-FR" smtClean="0"/>
              <a:pPr/>
              <a:t>26/05/2020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77D7BF-2FBD-4137-9D5D-2413E0AD41B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17B30AC9-3868-4C6F-845B-FDB8F0B439B3}" type="datetimeFigureOut">
              <a:rPr lang="fr-FR" smtClean="0"/>
              <a:pPr/>
              <a:t>26/05/2020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77D7BF-2FBD-4137-9D5D-2413E0AD41B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B30AC9-3868-4C6F-845B-FDB8F0B439B3}" type="datetimeFigureOut">
              <a:rPr lang="fr-FR" smtClean="0"/>
              <a:pPr/>
              <a:t>26/05/2020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77D7BF-2FBD-4137-9D5D-2413E0AD41B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1052736"/>
            <a:ext cx="8136904" cy="5688632"/>
          </a:xfrm>
        </p:spPr>
        <p:txBody>
          <a:bodyPr>
            <a:normAutofit fontScale="92500" lnSpcReduction="20000"/>
          </a:bodyPr>
          <a:lstStyle/>
          <a:p>
            <a:pPr marL="97650" indent="0" algn="ctr">
              <a:spcBef>
                <a:spcPts val="100"/>
              </a:spcBef>
              <a:buNone/>
            </a:pPr>
            <a:r>
              <a:rPr lang="fr-FR" sz="4800" b="1" dirty="0"/>
              <a:t>L’expérimentation du Dispositif Premières Heures dans les Hauts-de-Seine</a:t>
            </a:r>
          </a:p>
          <a:p>
            <a:pPr marL="97650" indent="0">
              <a:spcBef>
                <a:spcPts val="100"/>
              </a:spcBef>
              <a:buNone/>
            </a:pPr>
            <a:endParaRPr lang="fr-FR" sz="3900" b="1" dirty="0"/>
          </a:p>
          <a:p>
            <a:pPr marL="0" indent="0">
              <a:spcBef>
                <a:spcPts val="0"/>
              </a:spcBef>
              <a:buNone/>
            </a:pPr>
            <a:endParaRPr lang="fr-FR" sz="3600" dirty="0"/>
          </a:p>
          <a:p>
            <a:pPr marL="0" indent="0">
              <a:spcBef>
                <a:spcPts val="0"/>
              </a:spcBef>
              <a:buNone/>
            </a:pPr>
            <a:endParaRPr lang="fr-FR" sz="3600" dirty="0"/>
          </a:p>
          <a:p>
            <a:pPr marL="0" indent="0">
              <a:spcBef>
                <a:spcPts val="0"/>
              </a:spcBef>
              <a:buNone/>
            </a:pPr>
            <a:endParaRPr lang="fr-FR" sz="3600" dirty="0"/>
          </a:p>
          <a:p>
            <a:pPr marL="0" indent="0">
              <a:spcBef>
                <a:spcPts val="0"/>
              </a:spcBef>
              <a:buNone/>
            </a:pPr>
            <a:endParaRPr lang="fr-FR" sz="3600" dirty="0"/>
          </a:p>
          <a:p>
            <a:pPr marL="0" indent="0">
              <a:spcBef>
                <a:spcPts val="0"/>
              </a:spcBef>
              <a:buNone/>
            </a:pPr>
            <a:endParaRPr lang="fr-FR" sz="3600" dirty="0"/>
          </a:p>
          <a:p>
            <a:pPr marL="0" indent="0">
              <a:spcBef>
                <a:spcPts val="0"/>
              </a:spcBef>
              <a:buNone/>
            </a:pPr>
            <a:endParaRPr lang="fr-FR" sz="3600" dirty="0"/>
          </a:p>
          <a:p>
            <a:pPr marL="0" indent="0" algn="r">
              <a:buNone/>
            </a:pPr>
            <a:endParaRPr lang="fr-FR" sz="1600" dirty="0">
              <a:solidFill>
                <a:srgbClr val="C00000"/>
              </a:solidFill>
            </a:endParaRPr>
          </a:p>
          <a:p>
            <a:pPr marL="0" indent="0" algn="r">
              <a:buNone/>
            </a:pPr>
            <a:endParaRPr lang="fr-FR" sz="1600" dirty="0">
              <a:solidFill>
                <a:srgbClr val="C00000"/>
              </a:solidFill>
            </a:endParaRPr>
          </a:p>
          <a:p>
            <a:pPr marL="0" indent="0" algn="ctr">
              <a:buNone/>
            </a:pPr>
            <a:r>
              <a:rPr lang="fr-FR" sz="2400" dirty="0">
                <a:solidFill>
                  <a:srgbClr val="C00000"/>
                </a:solidFill>
              </a:rPr>
              <a:t>www.citoyensfraternels.org</a:t>
            </a:r>
            <a:endParaRPr lang="fr-FR" sz="1900" dirty="0">
              <a:solidFill>
                <a:srgbClr val="C00000"/>
              </a:solidFill>
            </a:endParaRPr>
          </a:p>
        </p:txBody>
      </p:sp>
      <p:pic>
        <p:nvPicPr>
          <p:cNvPr id="4" name="Image 3">
            <a:extLst>
              <a:ext uri="{FF2B5EF4-FFF2-40B4-BE49-F238E27FC236}">
                <a16:creationId xmlns:a16="http://schemas.microsoft.com/office/drawing/2014/main" xmlns="" id="{CB9481AE-2433-48A1-9386-8A867A357FE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9203" y="3468929"/>
            <a:ext cx="1769701" cy="1080120"/>
          </a:xfrm>
          <a:prstGeom prst="rect">
            <a:avLst/>
          </a:prstGeom>
          <a:noFill/>
          <a:ln>
            <a:noFill/>
          </a:ln>
        </p:spPr>
      </p:pic>
      <p:pic>
        <p:nvPicPr>
          <p:cNvPr id="5" name="Imag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31840" y="3454701"/>
            <a:ext cx="3226630" cy="1080120"/>
          </a:xfrm>
          <a:prstGeom prst="rect">
            <a:avLst/>
          </a:prstGeom>
        </p:spPr>
      </p:pic>
      <p:pic>
        <p:nvPicPr>
          <p:cNvPr id="6" name="Image 5">
            <a:extLst>
              <a:ext uri="{FF2B5EF4-FFF2-40B4-BE49-F238E27FC236}">
                <a16:creationId xmlns:a16="http://schemas.microsoft.com/office/drawing/2014/main" xmlns="" id="{F4F8F01F-94F3-4010-A6D4-568934B890BB}"/>
              </a:ext>
            </a:extLst>
          </p:cNvPr>
          <p:cNvPicPr>
            <a:picLocks noChangeAspect="1"/>
          </p:cNvPicPr>
          <p:nvPr/>
        </p:nvPicPr>
        <p:blipFill>
          <a:blip r:embed="rId5"/>
          <a:stretch>
            <a:fillRect/>
          </a:stretch>
        </p:blipFill>
        <p:spPr>
          <a:xfrm>
            <a:off x="6935748" y="3224909"/>
            <a:ext cx="1154965" cy="1539704"/>
          </a:xfrm>
          <a:prstGeom prst="rect">
            <a:avLst/>
          </a:prstGeom>
        </p:spPr>
      </p:pic>
    </p:spTree>
    <p:extLst>
      <p:ext uri="{BB962C8B-B14F-4D97-AF65-F5344CB8AC3E}">
        <p14:creationId xmlns:p14="http://schemas.microsoft.com/office/powerpoint/2010/main" val="2408153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5BA48BFD-C0ED-4923-95A6-566073A93C14}"/>
              </a:ext>
            </a:extLst>
          </p:cNvPr>
          <p:cNvSpPr>
            <a:spLocks noGrp="1"/>
          </p:cNvSpPr>
          <p:nvPr>
            <p:ph idx="1"/>
          </p:nvPr>
        </p:nvSpPr>
        <p:spPr>
          <a:xfrm>
            <a:off x="463286" y="1686203"/>
            <a:ext cx="8229600" cy="4918699"/>
          </a:xfrm>
        </p:spPr>
        <p:txBody>
          <a:bodyPr>
            <a:normAutofit fontScale="85000" lnSpcReduction="20000"/>
          </a:bodyPr>
          <a:lstStyle/>
          <a:p>
            <a:r>
              <a:rPr lang="fr-FR" sz="2400" b="1" dirty="0"/>
              <a:t>2009</a:t>
            </a:r>
            <a:r>
              <a:rPr lang="fr-FR" sz="2400" dirty="0"/>
              <a:t> : Paris, Emmaüs Défi met en place le « Travail à l’heure »</a:t>
            </a:r>
          </a:p>
          <a:p>
            <a:pPr marL="0" indent="0">
              <a:buNone/>
            </a:pPr>
            <a:endParaRPr lang="fr-FR" sz="2400" dirty="0"/>
          </a:p>
          <a:p>
            <a:r>
              <a:rPr lang="fr-FR" sz="2400" b="1" dirty="0"/>
              <a:t>2011</a:t>
            </a:r>
            <a:r>
              <a:rPr lang="fr-FR" sz="2400" dirty="0"/>
              <a:t> : le Département de Paris lance l’essaimage du dispositif « Premières Heures » sur le département</a:t>
            </a:r>
          </a:p>
          <a:p>
            <a:pPr marL="0" indent="0">
              <a:buNone/>
            </a:pPr>
            <a:endParaRPr lang="fr-FR" sz="2400" dirty="0"/>
          </a:p>
          <a:p>
            <a:r>
              <a:rPr lang="fr-FR" sz="2400" b="1" dirty="0"/>
              <a:t>2015</a:t>
            </a:r>
            <a:r>
              <a:rPr lang="fr-FR" sz="2400" dirty="0"/>
              <a:t> : le DPH devient une politique publique de la ville de Paris</a:t>
            </a:r>
          </a:p>
          <a:p>
            <a:endParaRPr lang="fr-FR" sz="2400" b="1" dirty="0"/>
          </a:p>
          <a:p>
            <a:r>
              <a:rPr lang="fr-FR" sz="2400" b="1" dirty="0"/>
              <a:t>2018</a:t>
            </a:r>
            <a:r>
              <a:rPr lang="fr-FR" sz="2400" dirty="0"/>
              <a:t> : le collectif Citoyens Fraternels 92 prépare, en partenariat avec la Direccte, l’essaimage dans les Hauts-de-Seine</a:t>
            </a:r>
          </a:p>
          <a:p>
            <a:pPr marL="0" indent="0">
              <a:buNone/>
            </a:pPr>
            <a:endParaRPr lang="fr-FR" sz="2400" dirty="0"/>
          </a:p>
          <a:p>
            <a:r>
              <a:rPr lang="fr-FR" sz="2400" b="1" dirty="0"/>
              <a:t>2019</a:t>
            </a:r>
            <a:r>
              <a:rPr lang="fr-FR" sz="2400" dirty="0"/>
              <a:t> : les premières personnes sont accompagnées dans le DPH 92, mesure 42 du pacte ambition IAE : « étendre largement le Dispositif Premières Heures »</a:t>
            </a:r>
          </a:p>
          <a:p>
            <a:pPr marL="0" indent="0">
              <a:buNone/>
            </a:pPr>
            <a:endParaRPr lang="fr-FR" sz="2400" dirty="0"/>
          </a:p>
          <a:p>
            <a:r>
              <a:rPr lang="fr-FR" sz="2400" b="1" dirty="0"/>
              <a:t>2020 </a:t>
            </a:r>
            <a:r>
              <a:rPr lang="fr-FR" sz="2400" dirty="0"/>
              <a:t>: la circulaire DGEFP FIE du 28.02.2020 dit que la durée et l’intensité des parcours d’insertion dans l’IAE doivent pouvoir être modulés et ce en particulier dans le cadre de l’expérimentation du DPH</a:t>
            </a:r>
          </a:p>
          <a:p>
            <a:pPr marL="0" indent="0">
              <a:buNone/>
            </a:pPr>
            <a:endParaRPr lang="fr-FR" sz="2400" dirty="0"/>
          </a:p>
        </p:txBody>
      </p:sp>
      <p:sp>
        <p:nvSpPr>
          <p:cNvPr id="4" name="Titre 1">
            <a:extLst>
              <a:ext uri="{FF2B5EF4-FFF2-40B4-BE49-F238E27FC236}">
                <a16:creationId xmlns:a16="http://schemas.microsoft.com/office/drawing/2014/main" xmlns="" id="{6F688E3C-23E7-4360-8BC7-8C9249C29063}"/>
              </a:ext>
            </a:extLst>
          </p:cNvPr>
          <p:cNvSpPr>
            <a:spLocks noGrp="1"/>
          </p:cNvSpPr>
          <p:nvPr>
            <p:ph type="title"/>
          </p:nvPr>
        </p:nvSpPr>
        <p:spPr>
          <a:xfrm>
            <a:off x="2483768" y="188640"/>
            <a:ext cx="6624736" cy="1143000"/>
          </a:xfrm>
        </p:spPr>
        <p:txBody>
          <a:bodyPr>
            <a:normAutofit fontScale="90000"/>
          </a:bodyPr>
          <a:lstStyle/>
          <a:p>
            <a:pPr algn="r"/>
            <a:r>
              <a:rPr lang="fr-FR" b="1" dirty="0"/>
              <a:t>Le Dispositif Premières Heures </a:t>
            </a:r>
          </a:p>
        </p:txBody>
      </p:sp>
      <p:pic>
        <p:nvPicPr>
          <p:cNvPr id="6" name="Image 5">
            <a:extLst>
              <a:ext uri="{FF2B5EF4-FFF2-40B4-BE49-F238E27FC236}">
                <a16:creationId xmlns:a16="http://schemas.microsoft.com/office/drawing/2014/main" xmlns="" id="{2A9AB541-D409-4D45-A973-FC9C9A2BB6ED}"/>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188640"/>
            <a:ext cx="2016224" cy="1143000"/>
          </a:xfrm>
          <a:prstGeom prst="rect">
            <a:avLst/>
          </a:prstGeom>
          <a:noFill/>
          <a:ln>
            <a:noFill/>
          </a:ln>
        </p:spPr>
      </p:pic>
      <p:cxnSp>
        <p:nvCxnSpPr>
          <p:cNvPr id="7" name="Connecteur droit 6">
            <a:extLst>
              <a:ext uri="{FF2B5EF4-FFF2-40B4-BE49-F238E27FC236}">
                <a16:creationId xmlns:a16="http://schemas.microsoft.com/office/drawing/2014/main" xmlns="" id="{19DB19B5-28D9-4ED1-B643-64732E666157}"/>
              </a:ext>
            </a:extLst>
          </p:cNvPr>
          <p:cNvCxnSpPr/>
          <p:nvPr/>
        </p:nvCxnSpPr>
        <p:spPr>
          <a:xfrm>
            <a:off x="251520" y="1484784"/>
            <a:ext cx="864096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6660307" y="6519446"/>
            <a:ext cx="2483693" cy="338554"/>
          </a:xfrm>
          <a:prstGeom prst="rect">
            <a:avLst/>
          </a:prstGeom>
        </p:spPr>
        <p:txBody>
          <a:bodyPr wrap="none">
            <a:spAutoFit/>
          </a:bodyPr>
          <a:lstStyle/>
          <a:p>
            <a:r>
              <a:rPr lang="fr-FR" sz="1600" dirty="0">
                <a:solidFill>
                  <a:srgbClr val="C00000"/>
                </a:solidFill>
              </a:rPr>
              <a:t>www.citoyensfraternels.org</a:t>
            </a:r>
          </a:p>
        </p:txBody>
      </p:sp>
    </p:spTree>
    <p:extLst>
      <p:ext uri="{BB962C8B-B14F-4D97-AF65-F5344CB8AC3E}">
        <p14:creationId xmlns:p14="http://schemas.microsoft.com/office/powerpoint/2010/main" val="447293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5BA48BFD-C0ED-4923-95A6-566073A93C14}"/>
              </a:ext>
            </a:extLst>
          </p:cNvPr>
          <p:cNvSpPr>
            <a:spLocks noGrp="1"/>
          </p:cNvSpPr>
          <p:nvPr>
            <p:ph idx="1"/>
          </p:nvPr>
        </p:nvSpPr>
        <p:spPr>
          <a:xfrm>
            <a:off x="463286" y="1686203"/>
            <a:ext cx="8229600" cy="4918699"/>
          </a:xfrm>
        </p:spPr>
        <p:txBody>
          <a:bodyPr>
            <a:normAutofit lnSpcReduction="10000"/>
          </a:bodyPr>
          <a:lstStyle/>
          <a:p>
            <a:r>
              <a:rPr lang="fr-FR" sz="2400" b="1" dirty="0"/>
              <a:t>Un dispositif d’insertion et de remobilisation pour les personnes très éloignées de l’emploi, vivant à la rue ou ayant connu une période d’errance</a:t>
            </a:r>
          </a:p>
          <a:p>
            <a:pPr marL="0" indent="0">
              <a:buNone/>
            </a:pPr>
            <a:endParaRPr lang="fr-FR" sz="2400" b="1" dirty="0"/>
          </a:p>
          <a:p>
            <a:r>
              <a:rPr lang="fr-FR" sz="2400" b="1" dirty="0"/>
              <a:t>Un rythme progressif et adapté, de </a:t>
            </a:r>
            <a:r>
              <a:rPr lang="fr-FR" sz="2400" b="1" dirty="0" smtClean="0"/>
              <a:t>4h </a:t>
            </a:r>
            <a:r>
              <a:rPr lang="fr-FR" sz="2400" b="1" dirty="0"/>
              <a:t>à 20h par semaine </a:t>
            </a:r>
          </a:p>
          <a:p>
            <a:endParaRPr lang="fr-FR" sz="2400" b="1" dirty="0"/>
          </a:p>
          <a:p>
            <a:r>
              <a:rPr lang="fr-FR" sz="2400" b="1" dirty="0"/>
              <a:t>Un accompagnement socio-professionnel renforcé</a:t>
            </a:r>
          </a:p>
          <a:p>
            <a:pPr marL="0" indent="0">
              <a:buNone/>
            </a:pPr>
            <a:endParaRPr lang="fr-FR" sz="2400" b="1" dirty="0"/>
          </a:p>
          <a:p>
            <a:r>
              <a:rPr lang="fr-FR" sz="2400" b="1" dirty="0"/>
              <a:t>La « première marche » de l’IAE</a:t>
            </a:r>
          </a:p>
          <a:p>
            <a:endParaRPr lang="fr-FR" sz="2400" b="1" dirty="0"/>
          </a:p>
          <a:p>
            <a:r>
              <a:rPr lang="fr-FR" sz="2400" b="1" dirty="0"/>
              <a:t>La création de nouvelles activités</a:t>
            </a:r>
          </a:p>
          <a:p>
            <a:pPr marL="0" indent="0">
              <a:buNone/>
            </a:pPr>
            <a:r>
              <a:rPr lang="fr-FR" sz="2400" b="1" dirty="0"/>
              <a:t> </a:t>
            </a:r>
          </a:p>
          <a:p>
            <a:endParaRPr lang="fr-FR" sz="2400" dirty="0"/>
          </a:p>
          <a:p>
            <a:endParaRPr lang="fr-FR" sz="2400" dirty="0"/>
          </a:p>
          <a:p>
            <a:endParaRPr lang="fr-FR" sz="2400" dirty="0"/>
          </a:p>
        </p:txBody>
      </p:sp>
      <p:sp>
        <p:nvSpPr>
          <p:cNvPr id="4" name="Titre 1">
            <a:extLst>
              <a:ext uri="{FF2B5EF4-FFF2-40B4-BE49-F238E27FC236}">
                <a16:creationId xmlns:a16="http://schemas.microsoft.com/office/drawing/2014/main" xmlns="" id="{6F688E3C-23E7-4360-8BC7-8C9249C29063}"/>
              </a:ext>
            </a:extLst>
          </p:cNvPr>
          <p:cNvSpPr>
            <a:spLocks noGrp="1"/>
          </p:cNvSpPr>
          <p:nvPr>
            <p:ph type="title"/>
          </p:nvPr>
        </p:nvSpPr>
        <p:spPr>
          <a:xfrm>
            <a:off x="2483768" y="188640"/>
            <a:ext cx="6624736" cy="1143000"/>
          </a:xfrm>
        </p:spPr>
        <p:txBody>
          <a:bodyPr>
            <a:normAutofit fontScale="90000"/>
          </a:bodyPr>
          <a:lstStyle/>
          <a:p>
            <a:pPr algn="r"/>
            <a:r>
              <a:rPr lang="fr-FR" b="1" dirty="0"/>
              <a:t>Le Dispositif Premières Heures </a:t>
            </a:r>
          </a:p>
        </p:txBody>
      </p:sp>
      <p:pic>
        <p:nvPicPr>
          <p:cNvPr id="6" name="Image 5">
            <a:extLst>
              <a:ext uri="{FF2B5EF4-FFF2-40B4-BE49-F238E27FC236}">
                <a16:creationId xmlns:a16="http://schemas.microsoft.com/office/drawing/2014/main" xmlns="" id="{2A9AB541-D409-4D45-A973-FC9C9A2BB6ED}"/>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188640"/>
            <a:ext cx="2016224" cy="1143000"/>
          </a:xfrm>
          <a:prstGeom prst="rect">
            <a:avLst/>
          </a:prstGeom>
          <a:noFill/>
          <a:ln>
            <a:noFill/>
          </a:ln>
        </p:spPr>
      </p:pic>
      <p:cxnSp>
        <p:nvCxnSpPr>
          <p:cNvPr id="7" name="Connecteur droit 6">
            <a:extLst>
              <a:ext uri="{FF2B5EF4-FFF2-40B4-BE49-F238E27FC236}">
                <a16:creationId xmlns:a16="http://schemas.microsoft.com/office/drawing/2014/main" xmlns="" id="{19DB19B5-28D9-4ED1-B643-64732E666157}"/>
              </a:ext>
            </a:extLst>
          </p:cNvPr>
          <p:cNvCxnSpPr/>
          <p:nvPr/>
        </p:nvCxnSpPr>
        <p:spPr>
          <a:xfrm>
            <a:off x="251520" y="1484784"/>
            <a:ext cx="864096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6660307" y="6519446"/>
            <a:ext cx="2483693" cy="338554"/>
          </a:xfrm>
          <a:prstGeom prst="rect">
            <a:avLst/>
          </a:prstGeom>
        </p:spPr>
        <p:txBody>
          <a:bodyPr wrap="none">
            <a:spAutoFit/>
          </a:bodyPr>
          <a:lstStyle/>
          <a:p>
            <a:r>
              <a:rPr lang="fr-FR" sz="1600" dirty="0">
                <a:solidFill>
                  <a:srgbClr val="C00000"/>
                </a:solidFill>
              </a:rPr>
              <a:t>www.citoyensfraternels.org</a:t>
            </a:r>
          </a:p>
        </p:txBody>
      </p:sp>
    </p:spTree>
    <p:extLst>
      <p:ext uri="{BB962C8B-B14F-4D97-AF65-F5344CB8AC3E}">
        <p14:creationId xmlns:p14="http://schemas.microsoft.com/office/powerpoint/2010/main" val="3835812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re 1"/>
          <p:cNvSpPr>
            <a:spLocks noGrp="1"/>
          </p:cNvSpPr>
          <p:nvPr>
            <p:ph type="title"/>
          </p:nvPr>
        </p:nvSpPr>
        <p:spPr>
          <a:xfrm>
            <a:off x="412200" y="362644"/>
            <a:ext cx="8662060" cy="646331"/>
          </a:xfrm>
        </p:spPr>
        <p:txBody>
          <a:bodyPr wrap="square" anchor="t" anchorCtr="0">
            <a:spAutoFit/>
          </a:bodyPr>
          <a:lstStyle/>
          <a:p>
            <a:r>
              <a:rPr lang="fr-FR" sz="3600" b="1" dirty="0"/>
              <a:t>Un fonctionnement en réseau</a:t>
            </a:r>
            <a:endParaRPr lang="fr-FR" sz="4000" b="1" dirty="0"/>
          </a:p>
        </p:txBody>
      </p:sp>
      <p:sp>
        <p:nvSpPr>
          <p:cNvPr id="4" name="Espace réservé du numéro de diapositive 3"/>
          <p:cNvSpPr>
            <a:spLocks noGrp="1"/>
          </p:cNvSpPr>
          <p:nvPr>
            <p:ph type="sldNum" sz="quarter" idx="12"/>
          </p:nvPr>
        </p:nvSpPr>
        <p:spPr/>
        <p:txBody>
          <a:bodyPr/>
          <a:lstStyle/>
          <a:p>
            <a:fld id="{6E2D2B3B-882E-40F3-A32F-6DD516915044}" type="slidenum">
              <a:rPr lang="en-US" smtClean="0"/>
              <a:pPr/>
              <a:t>4</a:t>
            </a:fld>
            <a:endParaRPr lang="en-US" dirty="0"/>
          </a:p>
        </p:txBody>
      </p:sp>
      <p:sp>
        <p:nvSpPr>
          <p:cNvPr id="7" name="Rectangle 6"/>
          <p:cNvSpPr/>
          <p:nvPr/>
        </p:nvSpPr>
        <p:spPr>
          <a:xfrm>
            <a:off x="2838715" y="2703841"/>
            <a:ext cx="2787847" cy="4200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Salarié.e en DPH </a:t>
            </a:r>
            <a:endParaRPr lang="fr-FR" dirty="0"/>
          </a:p>
        </p:txBody>
      </p:sp>
      <p:sp>
        <p:nvSpPr>
          <p:cNvPr id="8" name="Rectangle à coins arrondis 7"/>
          <p:cNvSpPr/>
          <p:nvPr/>
        </p:nvSpPr>
        <p:spPr>
          <a:xfrm>
            <a:off x="208247" y="4075122"/>
            <a:ext cx="2160240" cy="5741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Structure Accueillante</a:t>
            </a:r>
          </a:p>
        </p:txBody>
      </p:sp>
      <p:sp>
        <p:nvSpPr>
          <p:cNvPr id="10" name="Rectangle à coins arrondis 9"/>
          <p:cNvSpPr/>
          <p:nvPr/>
        </p:nvSpPr>
        <p:spPr>
          <a:xfrm>
            <a:off x="6033310" y="4219427"/>
            <a:ext cx="2232248" cy="6701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Association Intermédiaire</a:t>
            </a:r>
          </a:p>
        </p:txBody>
      </p:sp>
      <p:cxnSp>
        <p:nvCxnSpPr>
          <p:cNvPr id="12" name="Connecteur droit avec flèche 11"/>
          <p:cNvCxnSpPr/>
          <p:nvPr/>
        </p:nvCxnSpPr>
        <p:spPr>
          <a:xfrm flipH="1" flipV="1">
            <a:off x="5605261" y="3118631"/>
            <a:ext cx="946327" cy="10822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5626561" y="4915036"/>
            <a:ext cx="2765244" cy="369332"/>
          </a:xfrm>
          <a:prstGeom prst="rect">
            <a:avLst/>
          </a:prstGeom>
          <a:noFill/>
        </p:spPr>
        <p:txBody>
          <a:bodyPr wrap="none" rtlCol="0">
            <a:spAutoFit/>
          </a:bodyPr>
          <a:lstStyle/>
          <a:p>
            <a:r>
              <a:rPr lang="fr-FR" dirty="0"/>
              <a:t>Elabore le contrat de travail</a:t>
            </a:r>
          </a:p>
        </p:txBody>
      </p:sp>
      <p:sp>
        <p:nvSpPr>
          <p:cNvPr id="19" name="ZoneTexte 18"/>
          <p:cNvSpPr txBox="1"/>
          <p:nvPr/>
        </p:nvSpPr>
        <p:spPr>
          <a:xfrm>
            <a:off x="5782501" y="5234413"/>
            <a:ext cx="2453364" cy="369332"/>
          </a:xfrm>
          <a:prstGeom prst="rect">
            <a:avLst/>
          </a:prstGeom>
          <a:noFill/>
        </p:spPr>
        <p:txBody>
          <a:bodyPr wrap="none" rtlCol="0">
            <a:spAutoFit/>
          </a:bodyPr>
          <a:lstStyle/>
          <a:p>
            <a:r>
              <a:rPr lang="fr-FR" dirty="0"/>
              <a:t>Rémunère le participant</a:t>
            </a:r>
          </a:p>
        </p:txBody>
      </p:sp>
      <p:cxnSp>
        <p:nvCxnSpPr>
          <p:cNvPr id="28" name="Connecteur droit avec flèche 27"/>
          <p:cNvCxnSpPr/>
          <p:nvPr/>
        </p:nvCxnSpPr>
        <p:spPr>
          <a:xfrm flipV="1">
            <a:off x="2191434" y="3136174"/>
            <a:ext cx="645962" cy="108224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ZoneTexte 28"/>
          <p:cNvSpPr txBox="1"/>
          <p:nvPr/>
        </p:nvSpPr>
        <p:spPr>
          <a:xfrm>
            <a:off x="437352" y="4972696"/>
            <a:ext cx="1782283" cy="369332"/>
          </a:xfrm>
          <a:prstGeom prst="rect">
            <a:avLst/>
          </a:prstGeom>
          <a:noFill/>
        </p:spPr>
        <p:txBody>
          <a:bodyPr wrap="none" rtlCol="0">
            <a:spAutoFit/>
          </a:bodyPr>
          <a:lstStyle/>
          <a:p>
            <a:r>
              <a:rPr lang="fr-FR" dirty="0"/>
              <a:t>Propose l’activité</a:t>
            </a:r>
          </a:p>
        </p:txBody>
      </p:sp>
      <p:sp>
        <p:nvSpPr>
          <p:cNvPr id="30" name="ZoneTexte 29"/>
          <p:cNvSpPr txBox="1"/>
          <p:nvPr/>
        </p:nvSpPr>
        <p:spPr>
          <a:xfrm>
            <a:off x="168015" y="4702894"/>
            <a:ext cx="2320956" cy="369332"/>
          </a:xfrm>
          <a:prstGeom prst="rect">
            <a:avLst/>
          </a:prstGeom>
          <a:noFill/>
        </p:spPr>
        <p:txBody>
          <a:bodyPr wrap="none" rtlCol="0">
            <a:spAutoFit/>
          </a:bodyPr>
          <a:lstStyle/>
          <a:p>
            <a:r>
              <a:rPr lang="fr-FR" dirty="0"/>
              <a:t>Accueille le participant</a:t>
            </a:r>
          </a:p>
        </p:txBody>
      </p:sp>
      <p:cxnSp>
        <p:nvCxnSpPr>
          <p:cNvPr id="32" name="Connecteur droit avec flèche 31"/>
          <p:cNvCxnSpPr/>
          <p:nvPr/>
        </p:nvCxnSpPr>
        <p:spPr>
          <a:xfrm flipH="1">
            <a:off x="5510730" y="1846868"/>
            <a:ext cx="511628" cy="7884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5942950" y="1990336"/>
            <a:ext cx="3557570" cy="369332"/>
          </a:xfrm>
          <a:prstGeom prst="rect">
            <a:avLst/>
          </a:prstGeom>
          <a:noFill/>
        </p:spPr>
        <p:txBody>
          <a:bodyPr wrap="square" rtlCol="0">
            <a:spAutoFit/>
          </a:bodyPr>
          <a:lstStyle/>
          <a:p>
            <a:r>
              <a:rPr lang="fr-FR" dirty="0"/>
              <a:t>Oriente le candidat</a:t>
            </a:r>
          </a:p>
        </p:txBody>
      </p:sp>
      <p:sp>
        <p:nvSpPr>
          <p:cNvPr id="34" name="Rectangle à coins arrondis 33"/>
          <p:cNvSpPr/>
          <p:nvPr/>
        </p:nvSpPr>
        <p:spPr>
          <a:xfrm>
            <a:off x="6078423" y="1366057"/>
            <a:ext cx="2232248" cy="5988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Structure </a:t>
            </a:r>
            <a:r>
              <a:rPr lang="fr-FR" dirty="0" err="1"/>
              <a:t>orientante</a:t>
            </a:r>
            <a:endParaRPr lang="fr-FR" dirty="0"/>
          </a:p>
        </p:txBody>
      </p:sp>
      <p:sp>
        <p:nvSpPr>
          <p:cNvPr id="2" name="ZoneTexte 1"/>
          <p:cNvSpPr txBox="1"/>
          <p:nvPr/>
        </p:nvSpPr>
        <p:spPr>
          <a:xfrm>
            <a:off x="5967771" y="2337618"/>
            <a:ext cx="2674494" cy="646331"/>
          </a:xfrm>
          <a:prstGeom prst="rect">
            <a:avLst/>
          </a:prstGeom>
          <a:noFill/>
        </p:spPr>
        <p:txBody>
          <a:bodyPr wrap="square" rtlCol="0">
            <a:spAutoFit/>
          </a:bodyPr>
          <a:lstStyle/>
          <a:p>
            <a:r>
              <a:rPr lang="fr-FR" dirty="0"/>
              <a:t>Poursuit l’accompagnement social</a:t>
            </a:r>
            <a:endParaRPr lang="fr-FR" dirty="0"/>
          </a:p>
        </p:txBody>
      </p:sp>
    </p:spTree>
    <p:extLst>
      <p:ext uri="{BB962C8B-B14F-4D97-AF65-F5344CB8AC3E}">
        <p14:creationId xmlns:p14="http://schemas.microsoft.com/office/powerpoint/2010/main" val="18373449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64704"/>
            <a:ext cx="8229600" cy="576064"/>
          </a:xfrm>
        </p:spPr>
        <p:txBody>
          <a:bodyPr>
            <a:noAutofit/>
          </a:bodyPr>
          <a:lstStyle/>
          <a:p>
            <a:r>
              <a:rPr lang="fr-FR" sz="3600" b="1" dirty="0" smtClean="0"/>
              <a:t>Un accompagnement socio-professionnel renforcé</a:t>
            </a:r>
            <a:endParaRPr lang="fr-FR" sz="3600" b="1" dirty="0"/>
          </a:p>
        </p:txBody>
      </p:sp>
      <p:sp>
        <p:nvSpPr>
          <p:cNvPr id="3" name="Espace réservé du contenu 2"/>
          <p:cNvSpPr>
            <a:spLocks noGrp="1"/>
          </p:cNvSpPr>
          <p:nvPr>
            <p:ph idx="1"/>
          </p:nvPr>
        </p:nvSpPr>
        <p:spPr>
          <a:xfrm>
            <a:off x="457200" y="1556792"/>
            <a:ext cx="7620000" cy="4392488"/>
          </a:xfrm>
        </p:spPr>
        <p:txBody>
          <a:bodyPr/>
          <a:lstStyle/>
          <a:p>
            <a:pPr marL="114300" indent="0">
              <a:buNone/>
            </a:pPr>
            <a:endParaRPr lang="fr-FR" dirty="0" smtClean="0"/>
          </a:p>
          <a:p>
            <a:endParaRPr lang="fr-FR" dirty="0"/>
          </a:p>
          <a:p>
            <a:pPr marL="114300" indent="0">
              <a:buNone/>
            </a:pPr>
            <a:endParaRPr lang="fr-FR" b="1" dirty="0" smtClean="0"/>
          </a:p>
        </p:txBody>
      </p:sp>
      <p:sp>
        <p:nvSpPr>
          <p:cNvPr id="4" name="Espace réservé du numéro de diapositive 3"/>
          <p:cNvSpPr>
            <a:spLocks noGrp="1"/>
          </p:cNvSpPr>
          <p:nvPr>
            <p:ph type="sldNum" sz="quarter" idx="12"/>
          </p:nvPr>
        </p:nvSpPr>
        <p:spPr/>
        <p:txBody>
          <a:bodyPr/>
          <a:lstStyle/>
          <a:p>
            <a:fld id="{6E2D2B3B-882E-40F3-A32F-6DD516915044}" type="slidenum">
              <a:rPr lang="en-US" smtClean="0"/>
              <a:pPr/>
              <a:t>5</a:t>
            </a:fld>
            <a:endParaRPr lang="en-US" dirty="0"/>
          </a:p>
        </p:txBody>
      </p:sp>
      <p:sp>
        <p:nvSpPr>
          <p:cNvPr id="6" name="Rectangle 5"/>
          <p:cNvSpPr/>
          <p:nvPr/>
        </p:nvSpPr>
        <p:spPr>
          <a:xfrm>
            <a:off x="6110409" y="2115701"/>
            <a:ext cx="1944216" cy="36004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b="1" dirty="0"/>
              <a:t>Le référent social</a:t>
            </a:r>
            <a:endParaRPr lang="fr-FR" b="1" dirty="0"/>
          </a:p>
        </p:txBody>
      </p:sp>
      <p:sp>
        <p:nvSpPr>
          <p:cNvPr id="7" name="Rectangle 6"/>
          <p:cNvSpPr/>
          <p:nvPr/>
        </p:nvSpPr>
        <p:spPr>
          <a:xfrm>
            <a:off x="705876" y="2183288"/>
            <a:ext cx="1944216" cy="36004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b="1" dirty="0"/>
              <a:t>Le</a:t>
            </a:r>
            <a:r>
              <a:rPr lang="fr-FR" dirty="0"/>
              <a:t> </a:t>
            </a:r>
            <a:r>
              <a:rPr lang="fr-FR" b="1" dirty="0"/>
              <a:t>CIP</a:t>
            </a:r>
            <a:endParaRPr lang="fr-FR" b="1" dirty="0"/>
          </a:p>
        </p:txBody>
      </p:sp>
      <p:sp>
        <p:nvSpPr>
          <p:cNvPr id="8" name="Rectangle 7"/>
          <p:cNvSpPr/>
          <p:nvPr/>
        </p:nvSpPr>
        <p:spPr>
          <a:xfrm>
            <a:off x="3114542" y="3387259"/>
            <a:ext cx="1944216" cy="36004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b="1" dirty="0"/>
              <a:t>Le salarié en DPH</a:t>
            </a:r>
          </a:p>
        </p:txBody>
      </p:sp>
      <p:sp>
        <p:nvSpPr>
          <p:cNvPr id="10" name="Rectangle 9"/>
          <p:cNvSpPr/>
          <p:nvPr/>
        </p:nvSpPr>
        <p:spPr>
          <a:xfrm>
            <a:off x="3119918" y="4948041"/>
            <a:ext cx="1944216" cy="54121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b="1" dirty="0"/>
              <a:t>L’encadrant technique</a:t>
            </a:r>
            <a:endParaRPr lang="fr-FR" b="1" dirty="0"/>
          </a:p>
        </p:txBody>
      </p:sp>
      <p:sp>
        <p:nvSpPr>
          <p:cNvPr id="11" name="ZoneTexte 10"/>
          <p:cNvSpPr txBox="1"/>
          <p:nvPr/>
        </p:nvSpPr>
        <p:spPr>
          <a:xfrm>
            <a:off x="3180656" y="5543516"/>
            <a:ext cx="2448272" cy="646331"/>
          </a:xfrm>
          <a:prstGeom prst="rect">
            <a:avLst/>
          </a:prstGeom>
          <a:noFill/>
        </p:spPr>
        <p:txBody>
          <a:bodyPr wrap="square" rtlCol="0">
            <a:spAutoFit/>
          </a:bodyPr>
          <a:lstStyle/>
          <a:p>
            <a:r>
              <a:rPr lang="fr-FR" dirty="0"/>
              <a:t>Prépare le salarié à l’emploi</a:t>
            </a:r>
            <a:endParaRPr lang="fr-FR" dirty="0"/>
          </a:p>
        </p:txBody>
      </p:sp>
      <p:sp>
        <p:nvSpPr>
          <p:cNvPr id="14" name="ZoneTexte 13"/>
          <p:cNvSpPr txBox="1"/>
          <p:nvPr/>
        </p:nvSpPr>
        <p:spPr>
          <a:xfrm>
            <a:off x="6012160" y="2475741"/>
            <a:ext cx="2448272" cy="923330"/>
          </a:xfrm>
          <a:prstGeom prst="rect">
            <a:avLst/>
          </a:prstGeom>
          <a:noFill/>
        </p:spPr>
        <p:txBody>
          <a:bodyPr wrap="square" rtlCol="0">
            <a:spAutoFit/>
          </a:bodyPr>
          <a:lstStyle/>
          <a:p>
            <a:r>
              <a:rPr lang="fr-FR" dirty="0"/>
              <a:t>Favorise l’accès au logement et aux droits sociaux</a:t>
            </a:r>
            <a:endParaRPr lang="fr-FR" dirty="0"/>
          </a:p>
        </p:txBody>
      </p:sp>
      <p:sp>
        <p:nvSpPr>
          <p:cNvPr id="15" name="ZoneTexte 14"/>
          <p:cNvSpPr txBox="1"/>
          <p:nvPr/>
        </p:nvSpPr>
        <p:spPr>
          <a:xfrm>
            <a:off x="656176" y="2568455"/>
            <a:ext cx="2448272" cy="1477328"/>
          </a:xfrm>
          <a:prstGeom prst="rect">
            <a:avLst/>
          </a:prstGeom>
          <a:noFill/>
        </p:spPr>
        <p:txBody>
          <a:bodyPr wrap="square" rtlCol="0">
            <a:spAutoFit/>
          </a:bodyPr>
          <a:lstStyle/>
          <a:p>
            <a:r>
              <a:rPr lang="fr-FR" dirty="0"/>
              <a:t>Lève les freins vers l’emploi</a:t>
            </a:r>
          </a:p>
          <a:p>
            <a:r>
              <a:rPr lang="fr-FR" dirty="0"/>
              <a:t>Accompagne dans le dispositif et prépare la sortie </a:t>
            </a:r>
            <a:endParaRPr lang="fr-FR" dirty="0"/>
          </a:p>
        </p:txBody>
      </p:sp>
      <p:cxnSp>
        <p:nvCxnSpPr>
          <p:cNvPr id="17" name="Connecteur droit avec flèche 16"/>
          <p:cNvCxnSpPr/>
          <p:nvPr/>
        </p:nvCxnSpPr>
        <p:spPr>
          <a:xfrm flipV="1">
            <a:off x="4086650" y="3891316"/>
            <a:ext cx="0" cy="9778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p:nvPr/>
        </p:nvCxnSpPr>
        <p:spPr>
          <a:xfrm>
            <a:off x="2699792" y="2423901"/>
            <a:ext cx="1152128" cy="8674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Connecteur droit avec flèche 23"/>
          <p:cNvCxnSpPr/>
          <p:nvPr/>
        </p:nvCxnSpPr>
        <p:spPr>
          <a:xfrm flipH="1">
            <a:off x="4932040" y="2554621"/>
            <a:ext cx="1080120" cy="7537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9433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308513"/>
            <a:ext cx="7620000" cy="756427"/>
          </a:xfrm>
        </p:spPr>
        <p:txBody>
          <a:bodyPr>
            <a:normAutofit/>
          </a:bodyPr>
          <a:lstStyle/>
          <a:p>
            <a:pPr algn="ctr"/>
            <a:r>
              <a:rPr lang="fr-FR" sz="3600" b="1" dirty="0" smtClean="0"/>
              <a:t>Le circuit financier mensuel</a:t>
            </a:r>
            <a:endParaRPr lang="fr-FR" sz="3600" b="1" dirty="0"/>
          </a:p>
        </p:txBody>
      </p:sp>
      <p:sp>
        <p:nvSpPr>
          <p:cNvPr id="4" name="Espace réservé du numéro de diapositive 3"/>
          <p:cNvSpPr>
            <a:spLocks noGrp="1"/>
          </p:cNvSpPr>
          <p:nvPr>
            <p:ph type="sldNum" sz="quarter" idx="12"/>
          </p:nvPr>
        </p:nvSpPr>
        <p:spPr/>
        <p:txBody>
          <a:bodyPr/>
          <a:lstStyle/>
          <a:p>
            <a:fld id="{6E2D2B3B-882E-40F3-A32F-6DD516915044}" type="slidenum">
              <a:rPr lang="en-US" smtClean="0"/>
              <a:pPr/>
              <a:t>6</a:t>
            </a:fld>
            <a:endParaRPr lang="en-US" dirty="0"/>
          </a:p>
        </p:txBody>
      </p:sp>
      <p:sp>
        <p:nvSpPr>
          <p:cNvPr id="8" name="Rectangle 7"/>
          <p:cNvSpPr/>
          <p:nvPr/>
        </p:nvSpPr>
        <p:spPr>
          <a:xfrm>
            <a:off x="899592" y="1700808"/>
            <a:ext cx="180020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Salarié en DPH</a:t>
            </a:r>
            <a:endParaRPr lang="fr-FR" dirty="0"/>
          </a:p>
        </p:txBody>
      </p:sp>
      <p:sp>
        <p:nvSpPr>
          <p:cNvPr id="9" name="Rectangle 8"/>
          <p:cNvSpPr/>
          <p:nvPr/>
        </p:nvSpPr>
        <p:spPr>
          <a:xfrm>
            <a:off x="6030597" y="1700808"/>
            <a:ext cx="180020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Association Intermédiaire</a:t>
            </a:r>
            <a:endParaRPr lang="fr-FR" dirty="0"/>
          </a:p>
        </p:txBody>
      </p:sp>
      <p:sp>
        <p:nvSpPr>
          <p:cNvPr id="10" name="Rectangle 9"/>
          <p:cNvSpPr/>
          <p:nvPr/>
        </p:nvSpPr>
        <p:spPr>
          <a:xfrm>
            <a:off x="6030597" y="4653136"/>
            <a:ext cx="180020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Structure accueillante</a:t>
            </a:r>
            <a:endParaRPr lang="fr-FR" dirty="0"/>
          </a:p>
        </p:txBody>
      </p:sp>
      <p:sp>
        <p:nvSpPr>
          <p:cNvPr id="11" name="Rectangle 10"/>
          <p:cNvSpPr/>
          <p:nvPr/>
        </p:nvSpPr>
        <p:spPr>
          <a:xfrm>
            <a:off x="899592" y="4653136"/>
            <a:ext cx="1800200" cy="1080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Espaces</a:t>
            </a:r>
            <a:endParaRPr lang="fr-FR" dirty="0"/>
          </a:p>
        </p:txBody>
      </p:sp>
      <p:cxnSp>
        <p:nvCxnSpPr>
          <p:cNvPr id="12" name="Connecteur droit avec flèche 11"/>
          <p:cNvCxnSpPr/>
          <p:nvPr/>
        </p:nvCxnSpPr>
        <p:spPr>
          <a:xfrm flipH="1">
            <a:off x="2843809" y="2420888"/>
            <a:ext cx="30463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6930697" y="2924944"/>
            <a:ext cx="0" cy="15841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2836587" y="5278967"/>
            <a:ext cx="304999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ZoneTexte 37"/>
          <p:cNvSpPr txBox="1"/>
          <p:nvPr/>
        </p:nvSpPr>
        <p:spPr>
          <a:xfrm>
            <a:off x="2840197" y="2001044"/>
            <a:ext cx="3046385" cy="369332"/>
          </a:xfrm>
          <a:prstGeom prst="rect">
            <a:avLst/>
          </a:prstGeom>
          <a:noFill/>
        </p:spPr>
        <p:txBody>
          <a:bodyPr wrap="square" rtlCol="0">
            <a:spAutoFit/>
          </a:bodyPr>
          <a:lstStyle/>
          <a:p>
            <a:pPr algn="ctr"/>
            <a:r>
              <a:rPr lang="fr-FR" dirty="0"/>
              <a:t>r</a:t>
            </a:r>
            <a:r>
              <a:rPr lang="fr-FR" dirty="0"/>
              <a:t>émunère au SMIC horaire</a:t>
            </a:r>
            <a:endParaRPr lang="fr-FR" dirty="0"/>
          </a:p>
        </p:txBody>
      </p:sp>
      <p:sp>
        <p:nvSpPr>
          <p:cNvPr id="39" name="ZoneTexte 38"/>
          <p:cNvSpPr txBox="1"/>
          <p:nvPr/>
        </p:nvSpPr>
        <p:spPr>
          <a:xfrm>
            <a:off x="6038092" y="3122099"/>
            <a:ext cx="1152128" cy="923330"/>
          </a:xfrm>
          <a:prstGeom prst="rect">
            <a:avLst/>
          </a:prstGeom>
          <a:noFill/>
        </p:spPr>
        <p:txBody>
          <a:bodyPr wrap="square" rtlCol="0">
            <a:spAutoFit/>
          </a:bodyPr>
          <a:lstStyle/>
          <a:p>
            <a:r>
              <a:rPr lang="fr-FR" dirty="0"/>
              <a:t>facture 16€ / heure</a:t>
            </a:r>
            <a:endParaRPr lang="fr-FR" dirty="0"/>
          </a:p>
        </p:txBody>
      </p:sp>
      <p:sp>
        <p:nvSpPr>
          <p:cNvPr id="41" name="ZoneTexte 40"/>
          <p:cNvSpPr txBox="1"/>
          <p:nvPr/>
        </p:nvSpPr>
        <p:spPr>
          <a:xfrm>
            <a:off x="2843809" y="4797152"/>
            <a:ext cx="3042773" cy="369332"/>
          </a:xfrm>
          <a:prstGeom prst="rect">
            <a:avLst/>
          </a:prstGeom>
          <a:noFill/>
        </p:spPr>
        <p:txBody>
          <a:bodyPr wrap="square" rtlCol="0">
            <a:spAutoFit/>
          </a:bodyPr>
          <a:lstStyle/>
          <a:p>
            <a:r>
              <a:rPr lang="fr-FR" dirty="0"/>
              <a:t>rembourse 18€ / heure</a:t>
            </a:r>
            <a:endParaRPr lang="fr-FR" dirty="0"/>
          </a:p>
        </p:txBody>
      </p:sp>
    </p:spTree>
    <p:extLst>
      <p:ext uri="{BB962C8B-B14F-4D97-AF65-F5344CB8AC3E}">
        <p14:creationId xmlns:p14="http://schemas.microsoft.com/office/powerpoint/2010/main" val="10260954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5BA48BFD-C0ED-4923-95A6-566073A93C14}"/>
              </a:ext>
            </a:extLst>
          </p:cNvPr>
          <p:cNvSpPr>
            <a:spLocks noGrp="1"/>
          </p:cNvSpPr>
          <p:nvPr>
            <p:ph idx="1"/>
          </p:nvPr>
        </p:nvSpPr>
        <p:spPr>
          <a:xfrm>
            <a:off x="251520" y="1628801"/>
            <a:ext cx="8640960" cy="5112568"/>
          </a:xfrm>
        </p:spPr>
        <p:txBody>
          <a:bodyPr>
            <a:normAutofit fontScale="40000" lnSpcReduction="20000"/>
          </a:bodyPr>
          <a:lstStyle/>
          <a:p>
            <a:pPr marL="0" indent="0" algn="ctr">
              <a:buNone/>
            </a:pPr>
            <a:r>
              <a:rPr lang="fr-FR" sz="4500" b="1" dirty="0"/>
              <a:t>Dans les Hauts-de-Seine :</a:t>
            </a:r>
          </a:p>
          <a:p>
            <a:pPr marL="0" indent="0">
              <a:buNone/>
            </a:pPr>
            <a:endParaRPr lang="fr-FR" sz="4500" b="1" dirty="0"/>
          </a:p>
          <a:p>
            <a:r>
              <a:rPr lang="fr-FR" sz="4500" b="1" dirty="0"/>
              <a:t>Une expérimentation sur 3 ans</a:t>
            </a:r>
          </a:p>
          <a:p>
            <a:pPr marL="0" indent="0">
              <a:buNone/>
            </a:pPr>
            <a:endParaRPr lang="fr-FR" sz="4500" b="1" dirty="0"/>
          </a:p>
          <a:p>
            <a:r>
              <a:rPr lang="fr-FR" sz="4500" b="1" dirty="0" smtClean="0"/>
              <a:t>14 </a:t>
            </a:r>
            <a:r>
              <a:rPr lang="fr-FR" sz="4500" b="1" dirty="0"/>
              <a:t>personnes accompagnées</a:t>
            </a:r>
          </a:p>
          <a:p>
            <a:pPr marL="0" indent="0">
              <a:buNone/>
            </a:pPr>
            <a:endParaRPr lang="fr-FR" sz="4500" b="1" dirty="0"/>
          </a:p>
          <a:p>
            <a:r>
              <a:rPr lang="fr-FR" sz="4500" b="1" dirty="0"/>
              <a:t>3 associations intermédiaires </a:t>
            </a:r>
            <a:r>
              <a:rPr lang="fr-FR" sz="4500" dirty="0"/>
              <a:t>: Active Faraide, Initiative Emploi, Antraide </a:t>
            </a:r>
          </a:p>
          <a:p>
            <a:endParaRPr lang="fr-FR" sz="4500" b="1" dirty="0"/>
          </a:p>
          <a:p>
            <a:r>
              <a:rPr lang="fr-FR" sz="4500" b="1" dirty="0"/>
              <a:t>9</a:t>
            </a:r>
            <a:r>
              <a:rPr lang="fr-FR" sz="4500" b="1" dirty="0" smtClean="0"/>
              <a:t> </a:t>
            </a:r>
            <a:r>
              <a:rPr lang="fr-FR" sz="4500" b="1" dirty="0"/>
              <a:t>structures accueillantes </a:t>
            </a:r>
            <a:r>
              <a:rPr lang="fr-FR" sz="4500" dirty="0"/>
              <a:t>: Espaces (BDS, La P’tite Boutique), Carton Plein, Secours Populaire Français, Planète Sésame, Initiative Emploi, </a:t>
            </a:r>
            <a:r>
              <a:rPr lang="fr-FR" sz="4500" dirty="0" err="1"/>
              <a:t>Lavéo</a:t>
            </a:r>
            <a:r>
              <a:rPr lang="fr-FR" sz="4500" dirty="0"/>
              <a:t>, </a:t>
            </a:r>
            <a:r>
              <a:rPr lang="fr-FR" sz="4500" dirty="0" err="1"/>
              <a:t>Pimp</a:t>
            </a:r>
            <a:r>
              <a:rPr lang="fr-FR" sz="4500" dirty="0"/>
              <a:t> </a:t>
            </a:r>
            <a:r>
              <a:rPr lang="fr-FR" sz="4500" dirty="0" err="1"/>
              <a:t>Your</a:t>
            </a:r>
            <a:r>
              <a:rPr lang="fr-FR" sz="4500" dirty="0"/>
              <a:t> </a:t>
            </a:r>
            <a:r>
              <a:rPr lang="fr-FR" sz="4500" dirty="0" err="1" smtClean="0"/>
              <a:t>Waste</a:t>
            </a:r>
            <a:r>
              <a:rPr lang="fr-FR" sz="4500" dirty="0" smtClean="0"/>
              <a:t>, </a:t>
            </a:r>
            <a:r>
              <a:rPr lang="fr-FR" sz="4500" dirty="0" err="1" smtClean="0"/>
              <a:t>CoRecyclage</a:t>
            </a:r>
            <a:r>
              <a:rPr lang="fr-FR" sz="4500" dirty="0" smtClean="0"/>
              <a:t>, </a:t>
            </a:r>
            <a:r>
              <a:rPr lang="fr-FR" sz="4500" dirty="0" err="1" smtClean="0"/>
              <a:t>Kalbas</a:t>
            </a:r>
            <a:endParaRPr lang="fr-FR" sz="4500" dirty="0"/>
          </a:p>
          <a:p>
            <a:endParaRPr lang="fr-FR" sz="4500" b="1" dirty="0"/>
          </a:p>
          <a:p>
            <a:r>
              <a:rPr lang="fr-FR" sz="4500" b="1" dirty="0"/>
              <a:t>8 communes </a:t>
            </a:r>
            <a:r>
              <a:rPr lang="fr-FR" sz="4500" dirty="0"/>
              <a:t>: Puteaux (La Défense), Boulogne-Billancourt, Chaville, Nanterre, Châtillon, Malakoff, Antony</a:t>
            </a:r>
          </a:p>
          <a:p>
            <a:endParaRPr lang="fr-FR" sz="4500" b="1" dirty="0"/>
          </a:p>
          <a:p>
            <a:r>
              <a:rPr lang="fr-FR" sz="4500" b="1" dirty="0"/>
              <a:t>9</a:t>
            </a:r>
            <a:r>
              <a:rPr lang="fr-FR" sz="4500" b="1" dirty="0" smtClean="0"/>
              <a:t> </a:t>
            </a:r>
            <a:r>
              <a:rPr lang="fr-FR" sz="4500" b="1" dirty="0"/>
              <a:t>activités </a:t>
            </a:r>
            <a:r>
              <a:rPr lang="fr-FR" sz="4500" dirty="0"/>
              <a:t>: espaces verts et naturels, balades urbaines, tri et mise en rayon d’objets de seconde main, manutention, traiteur solidaire, menuiserie, entretien de locaux et de </a:t>
            </a:r>
            <a:r>
              <a:rPr lang="fr-FR" sz="4500" dirty="0" smtClean="0"/>
              <a:t>bureaux, restauration</a:t>
            </a:r>
            <a:endParaRPr lang="fr-FR" sz="4500" dirty="0"/>
          </a:p>
          <a:p>
            <a:pPr marL="0" indent="0">
              <a:buNone/>
            </a:pPr>
            <a:endParaRPr lang="fr-FR" sz="2400" dirty="0"/>
          </a:p>
        </p:txBody>
      </p:sp>
      <p:sp>
        <p:nvSpPr>
          <p:cNvPr id="4" name="Titre 1">
            <a:extLst>
              <a:ext uri="{FF2B5EF4-FFF2-40B4-BE49-F238E27FC236}">
                <a16:creationId xmlns:a16="http://schemas.microsoft.com/office/drawing/2014/main" xmlns="" id="{6F688E3C-23E7-4360-8BC7-8C9249C29063}"/>
              </a:ext>
            </a:extLst>
          </p:cNvPr>
          <p:cNvSpPr>
            <a:spLocks noGrp="1"/>
          </p:cNvSpPr>
          <p:nvPr>
            <p:ph type="title"/>
          </p:nvPr>
        </p:nvSpPr>
        <p:spPr>
          <a:xfrm>
            <a:off x="2515836" y="140366"/>
            <a:ext cx="6624736" cy="1143000"/>
          </a:xfrm>
        </p:spPr>
        <p:txBody>
          <a:bodyPr>
            <a:normAutofit fontScale="90000"/>
          </a:bodyPr>
          <a:lstStyle/>
          <a:p>
            <a:pPr algn="r"/>
            <a:r>
              <a:rPr lang="fr-FR" b="1" dirty="0"/>
              <a:t>Le Dispositif Premières Heures </a:t>
            </a:r>
          </a:p>
        </p:txBody>
      </p:sp>
      <p:pic>
        <p:nvPicPr>
          <p:cNvPr id="6" name="Image 5">
            <a:extLst>
              <a:ext uri="{FF2B5EF4-FFF2-40B4-BE49-F238E27FC236}">
                <a16:creationId xmlns:a16="http://schemas.microsoft.com/office/drawing/2014/main" xmlns="" id="{2A9AB541-D409-4D45-A973-FC9C9A2BB6ED}"/>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123638"/>
            <a:ext cx="2016224" cy="1143000"/>
          </a:xfrm>
          <a:prstGeom prst="rect">
            <a:avLst/>
          </a:prstGeom>
          <a:noFill/>
          <a:ln>
            <a:noFill/>
          </a:ln>
        </p:spPr>
      </p:pic>
      <p:cxnSp>
        <p:nvCxnSpPr>
          <p:cNvPr id="7" name="Connecteur droit 6">
            <a:extLst>
              <a:ext uri="{FF2B5EF4-FFF2-40B4-BE49-F238E27FC236}">
                <a16:creationId xmlns:a16="http://schemas.microsoft.com/office/drawing/2014/main" xmlns="" id="{19DB19B5-28D9-4ED1-B643-64732E666157}"/>
              </a:ext>
            </a:extLst>
          </p:cNvPr>
          <p:cNvCxnSpPr/>
          <p:nvPr/>
        </p:nvCxnSpPr>
        <p:spPr>
          <a:xfrm>
            <a:off x="251520" y="1484784"/>
            <a:ext cx="864096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6660307" y="6519446"/>
            <a:ext cx="2483693" cy="338554"/>
          </a:xfrm>
          <a:prstGeom prst="rect">
            <a:avLst/>
          </a:prstGeom>
        </p:spPr>
        <p:txBody>
          <a:bodyPr wrap="none">
            <a:spAutoFit/>
          </a:bodyPr>
          <a:lstStyle/>
          <a:p>
            <a:r>
              <a:rPr lang="fr-FR" sz="1600" dirty="0">
                <a:solidFill>
                  <a:srgbClr val="C00000"/>
                </a:solidFill>
              </a:rPr>
              <a:t>www.citoyensfraternels.org</a:t>
            </a:r>
          </a:p>
        </p:txBody>
      </p:sp>
    </p:spTree>
    <p:extLst>
      <p:ext uri="{BB962C8B-B14F-4D97-AF65-F5344CB8AC3E}">
        <p14:creationId xmlns:p14="http://schemas.microsoft.com/office/powerpoint/2010/main" val="319230862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2959</TotalTime>
  <Words>292</Words>
  <Application>Microsoft Office PowerPoint</Application>
  <PresentationFormat>Affichage à l'écran (4:3)</PresentationFormat>
  <Paragraphs>85</Paragraphs>
  <Slides>7</Slides>
  <Notes>1</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7</vt:i4>
      </vt:variant>
    </vt:vector>
  </HeadingPairs>
  <TitlesOfParts>
    <vt:vector size="10" baseType="lpstr">
      <vt:lpstr>Arial</vt:lpstr>
      <vt:lpstr>Calibri</vt:lpstr>
      <vt:lpstr>Thème Office</vt:lpstr>
      <vt:lpstr>Présentation PowerPoint</vt:lpstr>
      <vt:lpstr>Le Dispositif Premières Heures </vt:lpstr>
      <vt:lpstr>Le Dispositif Premières Heures </vt:lpstr>
      <vt:lpstr>Un fonctionnement en réseau</vt:lpstr>
      <vt:lpstr>Un accompagnement socio-professionnel renforcé</vt:lpstr>
      <vt:lpstr>Le circuit financier mensuel</vt:lpstr>
      <vt:lpstr>Le Dispositif Premières Heures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lutte contre la pauvreté doit être globale</dc:title>
  <dc:creator>Etienne</dc:creator>
  <cp:lastModifiedBy>Mathilde DEGRASSAT - ESPACES</cp:lastModifiedBy>
  <cp:revision>108</cp:revision>
  <cp:lastPrinted>2019-11-13T15:43:49Z</cp:lastPrinted>
  <dcterms:created xsi:type="dcterms:W3CDTF">2019-06-02T17:16:13Z</dcterms:created>
  <dcterms:modified xsi:type="dcterms:W3CDTF">2020-05-26T14:14:18Z</dcterms:modified>
</cp:coreProperties>
</file>